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3" r:id="rId7"/>
    <p:sldId id="264" r:id="rId8"/>
    <p:sldId id="266" r:id="rId9"/>
    <p:sldId id="267" r:id="rId10"/>
    <p:sldId id="268" r:id="rId11"/>
    <p:sldId id="269" r:id="rId12"/>
    <p:sldId id="262" r:id="rId13"/>
    <p:sldId id="265" r:id="rId14"/>
    <p:sldId id="26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ень народного единст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/>
          <a:stretch/>
        </p:blipFill>
        <p:spPr bwMode="auto">
          <a:xfrm>
            <a:off x="-612576" y="-315416"/>
            <a:ext cx="10137905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96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400" b="1" dirty="0" smtClean="0"/>
              <a:t>Третий период Смуты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684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1610-1612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/>
              <a:t>Борьба </a:t>
            </a:r>
            <a:r>
              <a:rPr lang="ru-RU" dirty="0"/>
              <a:t>с иноземными захватчиками. После смерти Лжедмитрия II русские объединились против поляков.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приобрела национальный характер.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616624" cy="35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9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4042792" cy="1600200"/>
          </a:xfrm>
        </p:spPr>
        <p:txBody>
          <a:bodyPr/>
          <a:lstStyle/>
          <a:p>
            <a:r>
              <a:rPr lang="ru-RU" b="1" dirty="0" smtClean="0"/>
              <a:t>Кузьма </a:t>
            </a:r>
            <a:br>
              <a:rPr lang="ru-RU" b="1" dirty="0" smtClean="0"/>
            </a:br>
            <a:r>
              <a:rPr lang="ru-RU" b="1" dirty="0" smtClean="0"/>
              <a:t>Минин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3394720" cy="334523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Торговец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мясом,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староста.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 руководителем сбора средств для ополчения.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Картинки по запросу Козьма мин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464496" cy="57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65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9296" cy="1656184"/>
          </a:xfrm>
        </p:spPr>
        <p:txBody>
          <a:bodyPr/>
          <a:lstStyle/>
          <a:p>
            <a:r>
              <a:rPr lang="ru-RU" dirty="0" smtClean="0"/>
              <a:t>Князь </a:t>
            </a:r>
            <a:br>
              <a:rPr lang="ru-RU" dirty="0" smtClean="0"/>
            </a:br>
            <a:r>
              <a:rPr lang="ru-RU" dirty="0" smtClean="0"/>
              <a:t>Дмитрий Пожарский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121" y="2420888"/>
            <a:ext cx="3682752" cy="39212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Опытный воин.</a:t>
            </a:r>
          </a:p>
          <a:p>
            <a:pPr marL="0" indent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Возглавил ополчение.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Картинки по запросу дмитрий пожар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6"/>
          <a:stretch/>
        </p:blipFill>
        <p:spPr>
          <a:xfrm>
            <a:off x="4283968" y="2060845"/>
            <a:ext cx="4104456" cy="44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4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95536"/>
          </a:xfrm>
        </p:spPr>
        <p:txBody>
          <a:bodyPr/>
          <a:lstStyle/>
          <a:p>
            <a:r>
              <a:rPr lang="ru-RU" dirty="0" smtClean="0"/>
              <a:t>Сергий Радонежский</a:t>
            </a:r>
            <a:endParaRPr lang="ru-RU" dirty="0"/>
          </a:p>
        </p:txBody>
      </p:sp>
      <p:pic>
        <p:nvPicPr>
          <p:cNvPr id="10242" name="Picture 2" descr="Картинки по запросу сергий радонеж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8171"/>
            <a:ext cx="8180266" cy="46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67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4032448" cy="1123528"/>
          </a:xfrm>
        </p:spPr>
        <p:txBody>
          <a:bodyPr/>
          <a:lstStyle/>
          <a:p>
            <a:r>
              <a:rPr lang="ru-RU" dirty="0" smtClean="0"/>
              <a:t>Икона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76672"/>
            <a:ext cx="3898776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Казанской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Божьей Матери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Картинки по запросу икона казанской божьей мат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5867"/>
            <a:ext cx="3816424" cy="46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3573016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Через семь лет после событий, которые положили конец Смутному времени в России, был установлен праздник — День иконы Казанской Божьей матери.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7683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5496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ноября – День народного единства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548271"/>
            <a:ext cx="4392488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 августе </a:t>
            </a:r>
            <a:r>
              <a:rPr lang="ru-RU" sz="2800" b="1" dirty="0">
                <a:solidFill>
                  <a:schemeClr val="tx1"/>
                </a:solidFill>
              </a:rPr>
              <a:t>1612 г</a:t>
            </a:r>
            <a:r>
              <a:rPr lang="ru-RU" sz="2800" dirty="0">
                <a:solidFill>
                  <a:schemeClr val="tx1"/>
                </a:solidFill>
              </a:rPr>
              <a:t>. ополчение 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Кузьмы </a:t>
            </a:r>
            <a:r>
              <a:rPr lang="ru-RU" sz="2800" b="1" dirty="0">
                <a:solidFill>
                  <a:schemeClr val="tx1"/>
                </a:solidFill>
              </a:rPr>
              <a:t>Минина и </a:t>
            </a:r>
            <a:r>
              <a:rPr lang="ru-RU" sz="2800" b="1" dirty="0" smtClean="0">
                <a:solidFill>
                  <a:schemeClr val="tx1"/>
                </a:solidFill>
              </a:rPr>
              <a:t>Дмитрия Пожарского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дошло </a:t>
            </a:r>
            <a:r>
              <a:rPr lang="ru-RU" sz="2800" dirty="0">
                <a:solidFill>
                  <a:schemeClr val="tx1"/>
                </a:solidFill>
              </a:rPr>
              <a:t>до Москвы. И уже 22 октября польский гарнизон сдался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новому стилю — 4 ноября</a:t>
            </a:r>
            <a:r>
              <a:rPr lang="ru-RU" sz="2800" dirty="0">
                <a:solidFill>
                  <a:schemeClr val="tx1"/>
                </a:solidFill>
              </a:rPr>
              <a:t>). Москва была освобождена. 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186878" cy="45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03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864096"/>
          </a:xfrm>
        </p:spPr>
        <p:txBody>
          <a:bodyPr/>
          <a:lstStyle/>
          <a:p>
            <a:r>
              <a:rPr lang="ru-RU" dirty="0" smtClean="0"/>
              <a:t>Почему 4 ноября?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14687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ноября 1612 года </a:t>
            </a:r>
            <a:r>
              <a:rPr lang="ru-RU" b="1" dirty="0" smtClean="0">
                <a:solidFill>
                  <a:schemeClr val="tx1"/>
                </a:solidFill>
              </a:rPr>
              <a:t>войска народного ополчения освободили Китай-город (исторический центр Москвы) от польских захватчиков.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и по запросу народное ополчение минина и пожар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30624"/>
            <a:ext cx="5544616" cy="40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60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ru-RU" dirty="0" smtClean="0"/>
              <a:t>Смутное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17281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Прервалась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династия Рюриковичей.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Неурожай, голод.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Эпидемии.</a:t>
            </a:r>
          </a:p>
          <a:p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098" name="Picture 2" descr="Картинки по запросу сму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12368" cy="25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сму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39" y="3212976"/>
            <a:ext cx="455378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34076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1598-1613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197" y="1340768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098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3970784" cy="331236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Царевич Дмитрий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 при загадочных обстоятельствах в 1591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55976" y="3789040"/>
            <a:ext cx="433920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 Иоаннович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 в 1598 году, не оставив потомков.</a:t>
            </a:r>
          </a:p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Картинки по запросу дмитрий углиц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дмитрий углицки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2"/>
          <a:stretch/>
        </p:blipFill>
        <p:spPr>
          <a:xfrm>
            <a:off x="4716016" y="262478"/>
            <a:ext cx="3384376" cy="337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6" descr="Картинки по запросу федор иоанн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 flipH="1">
            <a:off x="1109125" y="3068960"/>
            <a:ext cx="3024336" cy="324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47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3488"/>
          </a:xfrm>
        </p:spPr>
        <p:txBody>
          <a:bodyPr/>
          <a:lstStyle/>
          <a:p>
            <a:r>
              <a:rPr lang="ru-RU" sz="4400" dirty="0" smtClean="0"/>
              <a:t>Правление Бориса Годунова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4618856" cy="561662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 </a:t>
            </a:r>
            <a:r>
              <a:rPr lang="ru-RU" dirty="0"/>
              <a:t>Петербургского университета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Буровский</a:t>
            </a:r>
            <a:r>
              <a:rPr lang="ru-RU" dirty="0"/>
              <a:t> </a:t>
            </a:r>
            <a:r>
              <a:rPr lang="ru-RU" dirty="0" smtClean="0"/>
              <a:t>пишет, </a:t>
            </a:r>
            <a:r>
              <a:rPr lang="ru-RU" dirty="0"/>
              <a:t>что после зверств Ивана Грозного и 14-летнего правления его доброго, но слабого и больного сына Федора, страна, наконец, получила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энергичного, толкового и умеренно прогрессивного лидера.</a:t>
            </a:r>
          </a:p>
          <a:p>
            <a:pPr fontAlgn="base"/>
            <a:r>
              <a:rPr lang="ru-RU" dirty="0"/>
              <a:t>"Решения принимались разумные, государство укреплялось. Борис был популярен во всех классах общества", - </a:t>
            </a:r>
            <a:r>
              <a:rPr lang="ru-RU" dirty="0" smtClean="0"/>
              <a:t>отмечает исследователь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53288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2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975451" cy="835496"/>
          </a:xfrm>
        </p:spPr>
        <p:txBody>
          <a:bodyPr/>
          <a:lstStyle/>
          <a:p>
            <a:r>
              <a:rPr lang="ru-RU" sz="4400" b="1" dirty="0" smtClean="0">
                <a:effectLst/>
              </a:rPr>
              <a:t>Лжедмитрий</a:t>
            </a:r>
            <a:endParaRPr lang="ru-RU" sz="44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368275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Беглый монах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Григорий Отрепьев.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Назвал себя чудом спасшимся царевичем Дмитрием.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5733256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он собрал войско и захватил власть?</a:t>
            </a:r>
          </a:p>
          <a:p>
            <a:endParaRPr lang="ru-RU" dirty="0"/>
          </a:p>
        </p:txBody>
      </p:sp>
      <p:pic>
        <p:nvPicPr>
          <p:cNvPr id="8194" name="Picture 2" descr="Картинки по запросу Лжедмитрий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53142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4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175679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 поддержку польского короля и папы римского.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Обещал обратить Русь в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католичество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отдать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Польше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русских земель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9220" name="Picture 4" descr="Картинки по запросу лжедмитрий и польский кор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2"/>
            <a:ext cx="7797148" cy="43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55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ru-RU" sz="4000" b="1" dirty="0" smtClean="0"/>
              <a:t>Первый период Смуты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941787"/>
          </a:xfrm>
        </p:spPr>
        <p:txBody>
          <a:bodyPr>
            <a:normAutofit/>
          </a:bodyPr>
          <a:lstStyle/>
          <a:p>
            <a:r>
              <a:rPr lang="ru-RU" dirty="0" smtClean="0"/>
              <a:t>1605 – 1606 г.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Правление Лжедмитрия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marL="357188" indent="0">
              <a:buNone/>
            </a:pPr>
            <a:r>
              <a:rPr lang="ru-RU" dirty="0" smtClean="0"/>
              <a:t>Он </a:t>
            </a:r>
            <a:r>
              <a:rPr lang="ru-RU" dirty="0"/>
              <a:t>действовал слишком самостоятельно, чем вызвал недовольство бояр, также он поддерживал крепостничество, что вызвало протест крестьян. </a:t>
            </a:r>
            <a:r>
              <a:rPr lang="ru-RU" dirty="0"/>
              <a:t>Лжедмитрий </a:t>
            </a:r>
            <a:r>
              <a:rPr lang="ru-RU" dirty="0" smtClean="0"/>
              <a:t>I </a:t>
            </a:r>
            <a:r>
              <a:rPr lang="ru-RU" dirty="0"/>
              <a:t>был </a:t>
            </a:r>
            <a:r>
              <a:rPr lang="ru-RU" dirty="0" smtClean="0"/>
              <a:t>убит. </a:t>
            </a:r>
          </a:p>
          <a:p>
            <a:r>
              <a:rPr lang="en-US" dirty="0" smtClean="0"/>
              <a:t>1606 </a:t>
            </a:r>
            <a:r>
              <a:rPr lang="ru-RU" dirty="0" smtClean="0"/>
              <a:t>г.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правления Василия Шуйского</a:t>
            </a:r>
            <a:r>
              <a:rPr lang="ru-RU" dirty="0" smtClean="0"/>
              <a:t>, </a:t>
            </a:r>
            <a:r>
              <a:rPr lang="ru-RU" dirty="0"/>
              <a:t>с условием ограничения власти.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2"/>
          <a:stretch/>
        </p:blipFill>
        <p:spPr>
          <a:xfrm>
            <a:off x="1043608" y="1185393"/>
            <a:ext cx="321217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8"/>
          <a:stretch/>
        </p:blipFill>
        <p:spPr>
          <a:xfrm>
            <a:off x="4932039" y="1200707"/>
            <a:ext cx="3226638" cy="22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44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504"/>
          </a:xfrm>
        </p:spPr>
        <p:txBody>
          <a:bodyPr/>
          <a:lstStyle/>
          <a:p>
            <a:r>
              <a:rPr lang="ru-RU" sz="4400" b="1" dirty="0" smtClean="0"/>
              <a:t>Второй период Смуты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2608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И.И.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Болотникова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(1606 — 1607 гг</a:t>
            </a:r>
            <a:r>
              <a:rPr lang="ru-RU" dirty="0" smtClean="0"/>
              <a:t>.)</a:t>
            </a:r>
          </a:p>
          <a:p>
            <a:pPr marL="0" indent="0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Царствование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Василия Шуйского </a:t>
            </a:r>
            <a:r>
              <a:rPr lang="ru-RU" dirty="0"/>
              <a:t>(1606 — 1610 гг.), </a:t>
            </a:r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Лжедмитрия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dirty="0" smtClean="0"/>
              <a:t>(</a:t>
            </a:r>
            <a:r>
              <a:rPr lang="ru-RU" dirty="0"/>
              <a:t>1608 г</a:t>
            </a:r>
            <a:r>
              <a:rPr lang="ru-RU" dirty="0" smtClean="0"/>
              <a:t>)., 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Семибоярщина</a:t>
            </a:r>
            <a:r>
              <a:rPr lang="ru-RU" dirty="0" smtClean="0"/>
              <a:t> </a:t>
            </a:r>
            <a:r>
              <a:rPr lang="ru-RU" dirty="0"/>
              <a:t>(1610 г</a:t>
            </a:r>
            <a:r>
              <a:rPr lang="ru-RU" dirty="0" smtClean="0"/>
              <a:t>.), которая в августе 1610 г.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присягнула польскому королю Владиславу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8"/>
            <a:ext cx="6120680" cy="30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8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140</TotalTime>
  <Words>318</Words>
  <Application>Microsoft Office PowerPoint</Application>
  <PresentationFormat>Экран (4:3)</PresentationFormat>
  <Paragraphs>47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Презентация PowerPoint</vt:lpstr>
      <vt:lpstr>Почему 4 ноября?</vt:lpstr>
      <vt:lpstr>Смутное время</vt:lpstr>
      <vt:lpstr>Презентация PowerPoint</vt:lpstr>
      <vt:lpstr>Правление Бориса Годунова</vt:lpstr>
      <vt:lpstr>Лжедмитрий</vt:lpstr>
      <vt:lpstr>Презентация PowerPoint</vt:lpstr>
      <vt:lpstr>Первый период Смуты</vt:lpstr>
      <vt:lpstr>Второй период Смуты</vt:lpstr>
      <vt:lpstr>Третий период Смуты</vt:lpstr>
      <vt:lpstr>Кузьма  Минин</vt:lpstr>
      <vt:lpstr>Князь  Дмитрий Пожарский</vt:lpstr>
      <vt:lpstr>Сергий Радонежский</vt:lpstr>
      <vt:lpstr>Икона</vt:lpstr>
      <vt:lpstr>4 ноября – День народного единства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МАШЕНЬКА</dc:creator>
  <cp:lastModifiedBy>МАШЕНЬКА</cp:lastModifiedBy>
  <cp:revision>13</cp:revision>
  <dcterms:created xsi:type="dcterms:W3CDTF">2019-10-22T17:30:44Z</dcterms:created>
  <dcterms:modified xsi:type="dcterms:W3CDTF">2019-10-23T19:24:23Z</dcterms:modified>
</cp:coreProperties>
</file>